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16" autoAdjust="0"/>
  </p:normalViewPr>
  <p:slideViewPr>
    <p:cSldViewPr snapToGrid="0">
      <p:cViewPr varScale="1">
        <p:scale>
          <a:sx n="94" d="100"/>
          <a:sy n="94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C1EF2-4128-47DE-8BAC-135943CF368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52CD8-C482-416E-8081-127F87ED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75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2CD8-C482-416E-8081-127F87ED0B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52CD8-C482-416E-8081-127F87ED0BF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3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77A8-0624-47C6-91FB-B6EC46465A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7C2A-2E2E-4220-AF01-BBE49AB3F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8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77A8-0624-47C6-91FB-B6EC46465A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7C2A-2E2E-4220-AF01-BBE49AB3F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40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77A8-0624-47C6-91FB-B6EC46465A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7C2A-2E2E-4220-AF01-BBE49AB3F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77A8-0624-47C6-91FB-B6EC46465A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7C2A-2E2E-4220-AF01-BBE49AB3F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1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77A8-0624-47C6-91FB-B6EC46465A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7C2A-2E2E-4220-AF01-BBE49AB3F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1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77A8-0624-47C6-91FB-B6EC46465A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7C2A-2E2E-4220-AF01-BBE49AB3F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4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77A8-0624-47C6-91FB-B6EC46465A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7C2A-2E2E-4220-AF01-BBE49AB3F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4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77A8-0624-47C6-91FB-B6EC46465A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7C2A-2E2E-4220-AF01-BBE49AB3F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9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77A8-0624-47C6-91FB-B6EC46465A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7C2A-2E2E-4220-AF01-BBE49AB3F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3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77A8-0624-47C6-91FB-B6EC46465A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7C2A-2E2E-4220-AF01-BBE49AB3F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77A8-0624-47C6-91FB-B6EC46465A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7C2A-2E2E-4220-AF01-BBE49AB3F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4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77A8-0624-47C6-91FB-B6EC46465A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7C2A-2E2E-4220-AF01-BBE49AB3F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4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.pics/pics/uploads/posts/2022-08/1660869057_25-kartinkin-net-p-sderzhannii-fon-dlya-prezentatsii-krasivo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90875" y="133350"/>
            <a:ext cx="5431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Козенская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Мозырского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0592" y="1972924"/>
            <a:ext cx="10498002" cy="165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технологической карты занятия </a:t>
            </a: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коррекционно-педагогической помощи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2994" y="4902235"/>
            <a:ext cx="4431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 </a:t>
            </a:r>
          </a:p>
          <a:p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Гавриловец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44488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.pics/pics/uploads/posts/2022-08/1660869057_25-kartinkin-net-p-sderzhannii-fon-dlya-prezentatsii-krasivo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E1AACC3-5F52-7E6D-EF1A-4E4178F83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35596"/>
              </p:ext>
            </p:extLst>
          </p:nvPr>
        </p:nvGraphicFramePr>
        <p:xfrm>
          <a:off x="769496" y="150811"/>
          <a:ext cx="11422504" cy="65563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56118">
                  <a:extLst>
                    <a:ext uri="{9D8B030D-6E8A-4147-A177-3AD203B41FA5}">
                      <a16:colId xmlns:a16="http://schemas.microsoft.com/office/drawing/2014/main" val="3212338060"/>
                    </a:ext>
                  </a:extLst>
                </a:gridCol>
                <a:gridCol w="1356118">
                  <a:extLst>
                    <a:ext uri="{9D8B030D-6E8A-4147-A177-3AD203B41FA5}">
                      <a16:colId xmlns:a16="http://schemas.microsoft.com/office/drawing/2014/main" val="4205252788"/>
                    </a:ext>
                  </a:extLst>
                </a:gridCol>
                <a:gridCol w="845752">
                  <a:extLst>
                    <a:ext uri="{9D8B030D-6E8A-4147-A177-3AD203B41FA5}">
                      <a16:colId xmlns:a16="http://schemas.microsoft.com/office/drawing/2014/main" val="261602661"/>
                    </a:ext>
                  </a:extLst>
                </a:gridCol>
                <a:gridCol w="6609113">
                  <a:extLst>
                    <a:ext uri="{9D8B030D-6E8A-4147-A177-3AD203B41FA5}">
                      <a16:colId xmlns:a16="http://schemas.microsoft.com/office/drawing/2014/main" val="1846517745"/>
                    </a:ext>
                  </a:extLst>
                </a:gridCol>
                <a:gridCol w="1255403">
                  <a:extLst>
                    <a:ext uri="{9D8B030D-6E8A-4147-A177-3AD203B41FA5}">
                      <a16:colId xmlns:a16="http://schemas.microsoft.com/office/drawing/2014/main" val="3533625423"/>
                    </a:ext>
                  </a:extLst>
                </a:gridCol>
              </a:tblGrid>
              <a:tr h="6556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6975" algn="l"/>
                          <a:tab pos="3510280" algn="ctr"/>
                        </a:tabLs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47" marR="18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47" marR="18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47" marR="18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Назовите четвёртую букву в этом слове.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снег и не лёд,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серебром деревья уберёт. (иней)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Назовите первый звук в слове иней.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 вещь для детворы,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катания с горы.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них по снегу, и по льду,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детский сад детей везу.(санки)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Назовите третий звук в слове санки.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Тяжело нам в них ходить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асфальту летом,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 легко по льду скользить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Нам зимой при этом. (коньки)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Назовите первый звук в этом слове.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на них бегу по снегу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снег на них не провалюсь.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с горы высокой съеду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упасть не побоюсь.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Отгадайте же, не слышу,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такое? Это… (лыжи)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Назовите последнюю букву в этом слове.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-Ребята, прочитаем слово, которое у нас получилось. (Снежинки)</a:t>
                      </a:r>
                    </a:p>
                  </a:txBody>
                  <a:tcPr marL="18447" marR="18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47" marR="18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33273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24C343-269C-449D-EA19-B263E0BC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762" y="368654"/>
            <a:ext cx="1084288" cy="8121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EBC472-11AE-6A09-FC07-034807FFF2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3991" y="1413288"/>
            <a:ext cx="1508073" cy="1005382"/>
          </a:xfrm>
          <a:prstGeom prst="rect">
            <a:avLst/>
          </a:prstGeom>
        </p:spPr>
      </p:pic>
      <p:pic>
        <p:nvPicPr>
          <p:cNvPr id="3" name="Picture 20" descr="Коньки фигурные PRIME Ambition">
            <a:extLst>
              <a:ext uri="{FF2B5EF4-FFF2-40B4-BE49-F238E27FC236}">
                <a16:creationId xmlns:a16="http://schemas.microsoft.com/office/drawing/2014/main" id="{CEA123D0-66BF-0186-CE7E-7CC709B2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28" y="2418670"/>
            <a:ext cx="1197339" cy="15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636361-DD52-5DA6-EE45-16BA64E402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71" y="4312956"/>
            <a:ext cx="1131756" cy="11317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82756E-8E8C-7ECB-2D00-2435C9FC03DA}"/>
              </a:ext>
            </a:extLst>
          </p:cNvPr>
          <p:cNvSpPr/>
          <p:nvPr/>
        </p:nvSpPr>
        <p:spPr>
          <a:xfrm>
            <a:off x="6688113" y="6290456"/>
            <a:ext cx="1776447" cy="40011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A122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СНЕЖИНКИ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A122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80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.pics/pics/uploads/posts/2022-08/1660869057_25-kartinkin-net-p-sderzhannii-fon-dlya-prezentatsii-krasivo-25.jpg">
            <a:extLst>
              <a:ext uri="{FF2B5EF4-FFF2-40B4-BE49-F238E27FC236}">
                <a16:creationId xmlns:a16="http://schemas.microsoft.com/office/drawing/2014/main" id="{491E1861-782D-921E-6E00-CFAFE5B05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957DF852-8587-86C9-7719-A5EC176E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32041"/>
              </p:ext>
            </p:extLst>
          </p:nvPr>
        </p:nvGraphicFramePr>
        <p:xfrm>
          <a:off x="467193" y="279776"/>
          <a:ext cx="11257613" cy="64238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51351">
                  <a:extLst>
                    <a:ext uri="{9D8B030D-6E8A-4147-A177-3AD203B41FA5}">
                      <a16:colId xmlns:a16="http://schemas.microsoft.com/office/drawing/2014/main" val="3881756214"/>
                    </a:ext>
                  </a:extLst>
                </a:gridCol>
                <a:gridCol w="1514007">
                  <a:extLst>
                    <a:ext uri="{9D8B030D-6E8A-4147-A177-3AD203B41FA5}">
                      <a16:colId xmlns:a16="http://schemas.microsoft.com/office/drawing/2014/main" val="1882248861"/>
                    </a:ext>
                  </a:extLst>
                </a:gridCol>
                <a:gridCol w="1648918">
                  <a:extLst>
                    <a:ext uri="{9D8B030D-6E8A-4147-A177-3AD203B41FA5}">
                      <a16:colId xmlns:a16="http://schemas.microsoft.com/office/drawing/2014/main" val="3717908807"/>
                    </a:ext>
                  </a:extLst>
                </a:gridCol>
                <a:gridCol w="4437088">
                  <a:extLst>
                    <a:ext uri="{9D8B030D-6E8A-4147-A177-3AD203B41FA5}">
                      <a16:colId xmlns:a16="http://schemas.microsoft.com/office/drawing/2014/main" val="4085057360"/>
                    </a:ext>
                  </a:extLst>
                </a:gridCol>
                <a:gridCol w="1906249">
                  <a:extLst>
                    <a:ext uri="{9D8B030D-6E8A-4147-A177-3AD203B41FA5}">
                      <a16:colId xmlns:a16="http://schemas.microsoft.com/office/drawing/2014/main" val="3199300531"/>
                    </a:ext>
                  </a:extLst>
                </a:gridCol>
              </a:tblGrid>
              <a:tr h="1786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Зрительная гимнастика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Следят глазами за движениями снежинки на экране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Следит за правильностью движения глаз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Ребята, следите за движениями снежинки, которая будет появляться на экране.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Пропедевтика нарушения зрения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017562"/>
                  </a:ext>
                </a:extLst>
              </a:tr>
              <a:tr h="1429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66975" algn="l"/>
                          <a:tab pos="3510280" algn="ctr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6.Игра «Ты снежинку выбирай, слово быстро составляй!»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Выбирают снежинку и придумывают слова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Сообщает инструкцию к заданию и следит за правильностью выполнения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Посмотрите на доску, перед вами снежинки разного цвета. Выберите себе любую снежинку. Выделите первый звук в названии цвета вашей снежинки и придумайте любое слово зимней тематики на этот звук.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умение выделять звук из слов и развивать словарный запас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179684"/>
                  </a:ext>
                </a:extLst>
              </a:tr>
              <a:tr h="1605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66975" algn="l"/>
                          <a:tab pos="3510280" algn="ctr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7.Подвижная физкультминутка «Снеговик»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Повторяют движения за снеговиком на экране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Следит за точностью выполнения движений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Повторяйте движения за снеговиком.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66975" algn="l"/>
                          <a:tab pos="3510280" algn="ctr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общую моторику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225299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32DA3E1-6952-8E9A-3D8F-AFC199217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69" y="926813"/>
            <a:ext cx="888246" cy="88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C8FF95-DFD6-B743-3479-5A36350903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24" y="5389188"/>
            <a:ext cx="1038147" cy="103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красный, дизайн, снежин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5BC222B-6006-0B97-6E6B-A56E388E0B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2230" y="3429000"/>
            <a:ext cx="860259" cy="873914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ождественская елка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2380EAB4-B2F0-14DC-2EF8-518FABF1E94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0608" y="3555037"/>
            <a:ext cx="1038147" cy="960827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ождественская елка, снежин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DDD1530-B6F5-A497-1C33-16A55F60672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3914" y="3362174"/>
            <a:ext cx="1139888" cy="87391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9CCE5345-BD51-1470-5A95-0F699814EA6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9273" y="3590232"/>
            <a:ext cx="946479" cy="9256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566AD5-51B6-41DF-A74E-98087316A0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9356" y="3362174"/>
            <a:ext cx="876914" cy="8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7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.pics/pics/uploads/posts/2022-08/1660869057_25-kartinkin-net-p-sderzhannii-fon-dlya-prezentatsii-krasivo-25.jpg">
            <a:extLst>
              <a:ext uri="{FF2B5EF4-FFF2-40B4-BE49-F238E27FC236}">
                <a16:creationId xmlns:a16="http://schemas.microsoft.com/office/drawing/2014/main" id="{491E1861-782D-921E-6E00-CFAFE5B05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0BD9480-6B8E-A7AC-6A4F-95E13947D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550076"/>
              </p:ext>
            </p:extLst>
          </p:nvPr>
        </p:nvGraphicFramePr>
        <p:xfrm>
          <a:off x="238472" y="221678"/>
          <a:ext cx="11423876" cy="63174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5377">
                  <a:extLst>
                    <a:ext uri="{9D8B030D-6E8A-4147-A177-3AD203B41FA5}">
                      <a16:colId xmlns:a16="http://schemas.microsoft.com/office/drawing/2014/main" val="2251002145"/>
                    </a:ext>
                  </a:extLst>
                </a:gridCol>
                <a:gridCol w="1952626">
                  <a:extLst>
                    <a:ext uri="{9D8B030D-6E8A-4147-A177-3AD203B41FA5}">
                      <a16:colId xmlns:a16="http://schemas.microsoft.com/office/drawing/2014/main" val="1860344582"/>
                    </a:ext>
                  </a:extLst>
                </a:gridCol>
                <a:gridCol w="2132170">
                  <a:extLst>
                    <a:ext uri="{9D8B030D-6E8A-4147-A177-3AD203B41FA5}">
                      <a16:colId xmlns:a16="http://schemas.microsoft.com/office/drawing/2014/main" val="75794274"/>
                    </a:ext>
                  </a:extLst>
                </a:gridCol>
                <a:gridCol w="3919952">
                  <a:extLst>
                    <a:ext uri="{9D8B030D-6E8A-4147-A177-3AD203B41FA5}">
                      <a16:colId xmlns:a16="http://schemas.microsoft.com/office/drawing/2014/main" val="4201307739"/>
                    </a:ext>
                  </a:extLst>
                </a:gridCol>
                <a:gridCol w="1903751">
                  <a:extLst>
                    <a:ext uri="{9D8B030D-6E8A-4147-A177-3AD203B41FA5}">
                      <a16:colId xmlns:a16="http://schemas.microsoft.com/office/drawing/2014/main" val="126712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8.Игра «Живые звуки»</a:t>
                      </a:r>
                    </a:p>
                  </a:txBody>
                  <a:tcPr marL="59568" marR="59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Определяют последовательность букв в словах</a:t>
                      </a:r>
                    </a:p>
                  </a:txBody>
                  <a:tcPr marL="59568" marR="59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Назначает ведущего, предлагает картинки</a:t>
                      </a:r>
                    </a:p>
                  </a:txBody>
                  <a:tcPr marL="59568" marR="59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Ребята, сейчас я назначу ведущего, который получит картинки. Он должен вызвать такое количество учащихся, сколько букв в названии выбранной им  картинки. Ведущий раздаёт буквы, а учащиеся, должны выстроиться в такой последовательности, что бы получилось слово. (Снег, санки, лыжи.)</a:t>
                      </a:r>
                    </a:p>
                  </a:txBody>
                  <a:tcPr marL="59568" marR="59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определять последовательность звуков в слове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68" marR="59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417016"/>
                  </a:ext>
                </a:extLst>
              </a:tr>
              <a:tr h="1621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Игра «Собери слово»</a:t>
                      </a:r>
                    </a:p>
                  </a:txBody>
                  <a:tcPr marL="59568" marR="59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Располагают буквы в правильной последовательности</a:t>
                      </a:r>
                    </a:p>
                  </a:txBody>
                  <a:tcPr marL="59568" marR="59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Сообщает инструкцию к заданию и следит за правильностью выполнения</a:t>
                      </a:r>
                    </a:p>
                  </a:txBody>
                  <a:tcPr marL="59568" marR="59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каждого из вас есть карточки.  Расположите буквы в правильной последовательности так, чтобы получилось слово, название предмета картинке.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68" marR="59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Закрепить умение определять последовательность звуков в словах</a:t>
                      </a:r>
                    </a:p>
                  </a:txBody>
                  <a:tcPr marL="59568" marR="59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73512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57EBB8-476A-140A-0F35-EC6BBDCDA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36" y="4131855"/>
            <a:ext cx="2862132" cy="2147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47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.pics/pics/uploads/posts/2022-08/1660869057_25-kartinkin-net-p-sderzhannii-fon-dlya-prezentatsii-krasivo-25.jpg">
            <a:extLst>
              <a:ext uri="{FF2B5EF4-FFF2-40B4-BE49-F238E27FC236}">
                <a16:creationId xmlns:a16="http://schemas.microsoft.com/office/drawing/2014/main" id="{491E1861-782D-921E-6E00-CFAFE5B05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73732F1-70D7-8733-74F9-C01D5421C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43681"/>
              </p:ext>
            </p:extLst>
          </p:nvPr>
        </p:nvGraphicFramePr>
        <p:xfrm>
          <a:off x="329784" y="215226"/>
          <a:ext cx="11242622" cy="65147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83436">
                  <a:extLst>
                    <a:ext uri="{9D8B030D-6E8A-4147-A177-3AD203B41FA5}">
                      <a16:colId xmlns:a16="http://schemas.microsoft.com/office/drawing/2014/main" val="1315514829"/>
                    </a:ext>
                  </a:extLst>
                </a:gridCol>
                <a:gridCol w="1543987">
                  <a:extLst>
                    <a:ext uri="{9D8B030D-6E8A-4147-A177-3AD203B41FA5}">
                      <a16:colId xmlns:a16="http://schemas.microsoft.com/office/drawing/2014/main" val="3076413143"/>
                    </a:ext>
                  </a:extLst>
                </a:gridCol>
                <a:gridCol w="1524067">
                  <a:extLst>
                    <a:ext uri="{9D8B030D-6E8A-4147-A177-3AD203B41FA5}">
                      <a16:colId xmlns:a16="http://schemas.microsoft.com/office/drawing/2014/main" val="1283290762"/>
                    </a:ext>
                  </a:extLst>
                </a:gridCol>
                <a:gridCol w="4022293">
                  <a:extLst>
                    <a:ext uri="{9D8B030D-6E8A-4147-A177-3AD203B41FA5}">
                      <a16:colId xmlns:a16="http://schemas.microsoft.com/office/drawing/2014/main" val="4071272740"/>
                    </a:ext>
                  </a:extLst>
                </a:gridCol>
                <a:gridCol w="1768839">
                  <a:extLst>
                    <a:ext uri="{9D8B030D-6E8A-4147-A177-3AD203B41FA5}">
                      <a16:colId xmlns:a16="http://schemas.microsoft.com/office/drawing/2014/main" val="2445423623"/>
                    </a:ext>
                  </a:extLst>
                </a:gridCol>
              </a:tblGrid>
              <a:tr h="2922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66975" algn="l"/>
                          <a:tab pos="3510280" algn="ctr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Заключительная часть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66975" algn="l"/>
                          <a:tab pos="3510280" algn="ctr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1.Подведение итогов</a:t>
                      </a:r>
                    </a:p>
                  </a:txBody>
                  <a:tcPr marL="41803" marR="41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Отвечают на вопросы</a:t>
                      </a:r>
                    </a:p>
                  </a:txBody>
                  <a:tcPr marL="41803" marR="41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Подводит итог занятия</a:t>
                      </a:r>
                    </a:p>
                  </a:txBody>
                  <a:tcPr marL="41803" marR="41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66975" algn="l"/>
                          <a:tab pos="3510280" algn="ctr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2466975" algn="l"/>
                          <a:tab pos="3510280" algn="ctr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 О какой поре года мы сегодня говорили на занятии?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2466975" algn="l"/>
                          <a:tab pos="3510280" algn="ctr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Что мы учились делать?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Какие задания вам было легко выполнять?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Какие задания вам было сложно выполнять?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Понравились ли вам задания нашего снеговика?</a:t>
                      </a:r>
                    </a:p>
                  </a:txBody>
                  <a:tcPr marL="41803" marR="41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803" marR="41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835777"/>
                  </a:ext>
                </a:extLst>
              </a:tr>
              <a:tr h="3407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66975" algn="l"/>
                          <a:tab pos="3510280" algn="ctr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Рефлексия. Создание благоприятной эмоциональной обстановки</a:t>
                      </a:r>
                    </a:p>
                  </a:txBody>
                  <a:tcPr marL="41803" marR="41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Оценивают свою деятельность</a:t>
                      </a:r>
                    </a:p>
                  </a:txBody>
                  <a:tcPr marL="41803" marR="41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Организует рефлексию, самооценку собственной  деятельности</a:t>
                      </a:r>
                    </a:p>
                  </a:txBody>
                  <a:tcPr marL="41803" marR="41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вам понравилось занятие и у вас всё получалось, то возьмите на краю парты снежинку голубого цвета. Если было скучно и у вас ничего не получалось, то снежинку красного цвета.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выбранных снежинок сделайте сугроб для снеговика.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Молодцы ребята! Вы хорошо потрудились на занятии!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66975" algn="l"/>
                          <a:tab pos="3510280" algn="ctr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03" marR="41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Устанавливать связь между целью деятельности и её результатом. Выделять и осознавать то, что уже усвоено и что нужно ещё усвоить</a:t>
                      </a:r>
                    </a:p>
                  </a:txBody>
                  <a:tcPr marL="41803" marR="41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95211"/>
                  </a:ext>
                </a:extLst>
              </a:tr>
            </a:tbl>
          </a:graphicData>
        </a:graphic>
      </p:graphicFrame>
      <p:pic>
        <p:nvPicPr>
          <p:cNvPr id="7" name="Рисунок 6" descr="Изображение выглядит как снежинка, Цвет Majorelle blue&#10;&#10;Автоматически созданное описание">
            <a:extLst>
              <a:ext uri="{FF2B5EF4-FFF2-40B4-BE49-F238E27FC236}">
                <a16:creationId xmlns:a16="http://schemas.microsoft.com/office/drawing/2014/main" id="{8A0174C2-BE80-111C-3105-E74CDD62BB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232" t="-7251" r="2232" b="7251"/>
          <a:stretch/>
        </p:blipFill>
        <p:spPr>
          <a:xfrm>
            <a:off x="7097478" y="4205503"/>
            <a:ext cx="932055" cy="984482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асный, дизайн, снежин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6124FB1-A63B-06E3-DC72-973649FFE52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3558" y="4293347"/>
            <a:ext cx="796156" cy="80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9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.pics/pics/uploads/posts/2022-08/1660869057_25-kartinkin-net-p-sderzhannii-fon-dlya-prezentatsii-krasivo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176" y="180246"/>
            <a:ext cx="11687174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Вводная часть</a:t>
            </a:r>
            <a:endParaRPr lang="ru-RU" sz="40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32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задача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успешности деятельности учащихся на занятии:</a:t>
            </a:r>
            <a:endParaRPr lang="ru-RU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положительный эмоциональный    настрой;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привлечь интерес учащихся к предстоящей деятельности на занятии;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активизацию психической деятельности.</a:t>
            </a:r>
            <a:endParaRPr lang="ru-RU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5404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.pics/pics/uploads/posts/2022-08/1660869057_25-kartinkin-net-p-sderzhannii-fon-dlya-prezentatsii-krasivo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775" y="0"/>
            <a:ext cx="11944350" cy="761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часть</a:t>
            </a:r>
            <a:endParaRPr lang="ru-RU" sz="40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32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задача: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поставленные к занятию коррекционно-развивающие задачи.</a:t>
            </a:r>
            <a:endParaRPr lang="ru-RU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Подготовительный этап</a:t>
            </a:r>
            <a:endParaRPr lang="ru-RU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актуализировать базисные умения, от которых зависит процесс формирования нового умения (согласно поставленным к занятию задачам).</a:t>
            </a:r>
            <a:endParaRPr lang="ru-RU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Формирующий этап</a:t>
            </a:r>
            <a:endParaRPr lang="ru-RU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отсутствующее или недостаточно развитое умение в «проблемной» области развития.</a:t>
            </a:r>
            <a:endParaRPr lang="ru-RU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Этап самостоятельной работы учащихся</a:t>
            </a:r>
            <a:endParaRPr lang="ru-RU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выявлять состояние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(умений), над которым (-и) работали на занятии.</a:t>
            </a:r>
            <a:endParaRPr lang="ru-RU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12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.pics/pics/uploads/posts/2022-08/1660869057_25-kartinkin-net-p-sderzhannii-fon-dlya-prezentatsii-krasivo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5326" y="586309"/>
            <a:ext cx="10248899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III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Заключительная часть</a:t>
            </a:r>
            <a:endParaRPr lang="ru-RU" sz="3200" b="0" i="0" dirty="0">
              <a:solidFill>
                <a:schemeClr val="accent2">
                  <a:lumMod val="50000"/>
                </a:schemeClr>
              </a:solidFill>
              <a:effectLst/>
              <a:latin typeface="Georgia" panose="02040502050405020303" pitchFamily="18" charset="0"/>
            </a:endParaRPr>
          </a:p>
          <a:p>
            <a:r>
              <a:rPr lang="ru-RU" sz="32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</a:p>
          <a:p>
            <a:pPr indent="449580" algn="just">
              <a:spcAft>
                <a:spcPts val="600"/>
              </a:spcAft>
            </a:pPr>
            <a:r>
              <a:rPr lang="ru-RU" sz="3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Задачи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  <a:endParaRPr lang="ru-RU" sz="3200" b="0" i="0" dirty="0">
              <a:solidFill>
                <a:schemeClr val="accent2">
                  <a:lumMod val="5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333333"/>
                </a:solidFill>
                <a:latin typeface="Georgia" panose="02040502050405020303" pitchFamily="18" charset="0"/>
              </a:rPr>
              <a:t>развитие рефлексивных умений у учащихся;</a:t>
            </a:r>
            <a:endParaRPr lang="ru-RU" sz="3200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333333"/>
                </a:solidFill>
                <a:latin typeface="Georgia" panose="02040502050405020303" pitchFamily="18" charset="0"/>
              </a:rPr>
              <a:t>выявление эмоционального состояния детей.</a:t>
            </a:r>
            <a:endParaRPr lang="ru-RU" sz="3200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3930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.pics/pics/uploads/posts/2022-08/1660869057_25-kartinkin-net-p-sderzhannii-fon-dlya-prezentatsii-krasivo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825" y="78418"/>
            <a:ext cx="116109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проведения занятия: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групповая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последовательности звуков в слове. Зима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умения определять последовательность звуков в слове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закреплять умение выделять звуки из слов, придумывать слова на заданный звук; обогащать лексику учащихся по теме «Зима»; развивать логическое мышление, мелкую и общую моторику.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интерактивная панель, карточки, части снеговика, буквы, снежинки, маркеры.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8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.pics/pics/uploads/posts/2022-08/1660869057_25-kartinkin-net-p-sderzhannii-fon-dlya-prezentatsii-krasivo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164369"/>
              </p:ext>
            </p:extLst>
          </p:nvPr>
        </p:nvGraphicFramePr>
        <p:xfrm>
          <a:off x="157163" y="354709"/>
          <a:ext cx="11877673" cy="61210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68052">
                  <a:extLst>
                    <a:ext uri="{9D8B030D-6E8A-4147-A177-3AD203B41FA5}">
                      <a16:colId xmlns:a16="http://schemas.microsoft.com/office/drawing/2014/main" val="1610049423"/>
                    </a:ext>
                  </a:extLst>
                </a:gridCol>
                <a:gridCol w="2143685">
                  <a:extLst>
                    <a:ext uri="{9D8B030D-6E8A-4147-A177-3AD203B41FA5}">
                      <a16:colId xmlns:a16="http://schemas.microsoft.com/office/drawing/2014/main" val="728062224"/>
                    </a:ext>
                  </a:extLst>
                </a:gridCol>
                <a:gridCol w="2249070">
                  <a:extLst>
                    <a:ext uri="{9D8B030D-6E8A-4147-A177-3AD203B41FA5}">
                      <a16:colId xmlns:a16="http://schemas.microsoft.com/office/drawing/2014/main" val="3634778146"/>
                    </a:ext>
                  </a:extLst>
                </a:gridCol>
                <a:gridCol w="2919825">
                  <a:extLst>
                    <a:ext uri="{9D8B030D-6E8A-4147-A177-3AD203B41FA5}">
                      <a16:colId xmlns:a16="http://schemas.microsoft.com/office/drawing/2014/main" val="120385640"/>
                    </a:ext>
                  </a:extLst>
                </a:gridCol>
                <a:gridCol w="2497041">
                  <a:extLst>
                    <a:ext uri="{9D8B030D-6E8A-4147-A177-3AD203B41FA5}">
                      <a16:colId xmlns:a16="http://schemas.microsoft.com/office/drawing/2014/main" val="283550355"/>
                    </a:ext>
                  </a:extLst>
                </a:gridCol>
              </a:tblGrid>
              <a:tr h="1229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проведения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учителя-дефектолога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для учащихся, выполнение которых приведёт к достижению запланированных результатов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результат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104378"/>
                  </a:ext>
                </a:extLst>
              </a:tr>
              <a:tr h="24458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Вводная часть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Организационный этап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82" marR="3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Выполняют действия по инструкции учителя-дефектолога</a:t>
                      </a:r>
                    </a:p>
                  </a:txBody>
                  <a:tcPr marL="36382" marR="3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Сообщает инструкцию к заданию и следит за правильностью выполнения задания</a:t>
                      </a:r>
                    </a:p>
                  </a:txBody>
                  <a:tcPr marL="36382" marR="3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Сначала садятся те дети, у которых на картинках предмет, название которого начинается на гласный звук. Затем те дети, у которых на картинках предмет, название которого начинается на согласный звук.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Сконцентрировать внимание</a:t>
                      </a:r>
                    </a:p>
                  </a:txBody>
                  <a:tcPr marL="36382" marR="3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012386"/>
                  </a:ext>
                </a:extLst>
              </a:tr>
              <a:tr h="24458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“Азбука хороших слов”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Активизируют лексику по теме «Вежливые слова»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82" marR="3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Направляет учащихся путём проговаривания ситуаций</a:t>
                      </a:r>
                    </a:p>
                  </a:txBody>
                  <a:tcPr marL="36382" marR="3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Для того, чтобы на занятии у вас было хорошее настроение, давайте улыбнёмся, скажем друг другу приятные и добрые слова. Надеюсь, что вы сегодня порадуете меня плодотворной работой.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82" marR="3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правила поведения и общения на занятии</a:t>
                      </a:r>
                    </a:p>
                  </a:txBody>
                  <a:tcPr marL="36382" marR="36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285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10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.pics/pics/uploads/posts/2022-08/1660869057_25-kartinkin-net-p-sderzhannii-fon-dlya-prezentatsii-krasivo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55698"/>
              </p:ext>
            </p:extLst>
          </p:nvPr>
        </p:nvGraphicFramePr>
        <p:xfrm>
          <a:off x="257175" y="304800"/>
          <a:ext cx="11534776" cy="58826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81024">
                  <a:extLst>
                    <a:ext uri="{9D8B030D-6E8A-4147-A177-3AD203B41FA5}">
                      <a16:colId xmlns:a16="http://schemas.microsoft.com/office/drawing/2014/main" val="1621226131"/>
                    </a:ext>
                  </a:extLst>
                </a:gridCol>
                <a:gridCol w="2291435">
                  <a:extLst>
                    <a:ext uri="{9D8B030D-6E8A-4147-A177-3AD203B41FA5}">
                      <a16:colId xmlns:a16="http://schemas.microsoft.com/office/drawing/2014/main" val="2916747562"/>
                    </a:ext>
                  </a:extLst>
                </a:gridCol>
                <a:gridCol w="2139462">
                  <a:extLst>
                    <a:ext uri="{9D8B030D-6E8A-4147-A177-3AD203B41FA5}">
                      <a16:colId xmlns:a16="http://schemas.microsoft.com/office/drawing/2014/main" val="1202185012"/>
                    </a:ext>
                  </a:extLst>
                </a:gridCol>
                <a:gridCol w="3360627">
                  <a:extLst>
                    <a:ext uri="{9D8B030D-6E8A-4147-A177-3AD203B41FA5}">
                      <a16:colId xmlns:a16="http://schemas.microsoft.com/office/drawing/2014/main" val="1197764190"/>
                    </a:ext>
                  </a:extLst>
                </a:gridCol>
                <a:gridCol w="1762228">
                  <a:extLst>
                    <a:ext uri="{9D8B030D-6E8A-4147-A177-3AD203B41FA5}">
                      <a16:colId xmlns:a16="http://schemas.microsoft.com/office/drawing/2014/main" val="2304073154"/>
                    </a:ext>
                  </a:extLst>
                </a:gridCol>
              </a:tblGrid>
              <a:tr h="19919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.Основная часть.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Закрепление навыка выделения звуков в начале слова.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«Зашифрованные слова»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Анализируют картинки, выделяют звук в начале слов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Сообщает инструкцию к заданию и следит за правильностью выполнения задания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Посмотрите на экран.  Выделите первый звук в названии каждой картинки и прочитайте слова по первым буквам.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Закреплять умение выделять звук в начале слов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09263"/>
                  </a:ext>
                </a:extLst>
              </a:tr>
              <a:tr h="3639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Сообщение темы и целей занятия. Актуализация и активация имеющихся знаний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Отвечают на вопросы, восстанавливают последовательность зимних месяцев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 беседу по теме «Зима»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Все слова относятся к какому времени года? (Зима)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Сегодня мы продолжим выделять звуки из слов,   поговорим о зиме, научимся определять последовательность звуков в слове.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о зиме.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Давайте прочитаем названия зимних месяцев и восстановим их последовательность (ДЕКАБРЬ, ЯНВАРЬ, ФЕВРАЛЬ).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Обогащать лексический запас по теме  «Зима»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10" marR="48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309735"/>
                  </a:ext>
                </a:extLst>
              </a:tr>
            </a:tbl>
          </a:graphicData>
        </a:graphic>
      </p:graphicFrame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98" y="1791970"/>
            <a:ext cx="808355" cy="607060"/>
          </a:xfrm>
          <a:prstGeom prst="rect">
            <a:avLst/>
          </a:prstGeom>
          <a:noFill/>
        </p:spPr>
      </p:pic>
      <p:pic>
        <p:nvPicPr>
          <p:cNvPr id="27" name="Рисунок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41" y="1783715"/>
            <a:ext cx="820420" cy="615315"/>
          </a:xfrm>
          <a:prstGeom prst="rect">
            <a:avLst/>
          </a:prstGeom>
          <a:noFill/>
        </p:spPr>
      </p:pic>
      <p:pic>
        <p:nvPicPr>
          <p:cNvPr id="28" name="Рисунок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048" y="1784985"/>
            <a:ext cx="817880" cy="614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90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.pics/pics/uploads/posts/2022-08/1660869057_25-kartinkin-net-p-sderzhannii-fon-dlya-prezentatsii-krasivo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92152"/>
              </p:ext>
            </p:extLst>
          </p:nvPr>
        </p:nvGraphicFramePr>
        <p:xfrm>
          <a:off x="224589" y="285750"/>
          <a:ext cx="9576636" cy="6286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29412">
                  <a:extLst>
                    <a:ext uri="{9D8B030D-6E8A-4147-A177-3AD203B41FA5}">
                      <a16:colId xmlns:a16="http://schemas.microsoft.com/office/drawing/2014/main" val="475573443"/>
                    </a:ext>
                  </a:extLst>
                </a:gridCol>
                <a:gridCol w="1743570">
                  <a:extLst>
                    <a:ext uri="{9D8B030D-6E8A-4147-A177-3AD203B41FA5}">
                      <a16:colId xmlns:a16="http://schemas.microsoft.com/office/drawing/2014/main" val="3137050960"/>
                    </a:ext>
                  </a:extLst>
                </a:gridCol>
                <a:gridCol w="1448748">
                  <a:extLst>
                    <a:ext uri="{9D8B030D-6E8A-4147-A177-3AD203B41FA5}">
                      <a16:colId xmlns:a16="http://schemas.microsoft.com/office/drawing/2014/main" val="1417017175"/>
                    </a:ext>
                  </a:extLst>
                </a:gridCol>
                <a:gridCol w="4954906">
                  <a:extLst>
                    <a:ext uri="{9D8B030D-6E8A-4147-A177-3AD203B41FA5}">
                      <a16:colId xmlns:a16="http://schemas.microsoft.com/office/drawing/2014/main" val="1767927870"/>
                    </a:ext>
                  </a:extLst>
                </a:gridCol>
              </a:tblGrid>
              <a:tr h="6286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Закрепление умения выделять звуки из слов</a:t>
                      </a: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Анализируют фонематический состав своих имени и фамилии; из частей собирают снеговика</a:t>
                      </a: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Следит за правильностью выполнения задания</a:t>
                      </a: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Как вы думаете, кого можно собрать из этих частей? (Снеговика) Давайте вместе с вами и соберём нашего зимнего друга. Но собирать мы его будем необычным способом. К доске будут выходить те дети, которые правильно выделят звуки из своих имён и фамилий. Учащийся, который правильно определил указанный звук в своём имени или фамилии, выходит к доске и закрепляет часть снеговика на доске.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Выйдет тот, в чьём имени первый звук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(Давид) и т.д.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рассказывает заранее заученное стихотворение о снеговике.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 снеговика слепили,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 не мал и не велик,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Снежно белый снеговик.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него морковкой нос,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любит он мороз.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стужу, он не замерзает,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весна придёт – он тает.</a:t>
                      </a: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57887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65189"/>
              </p:ext>
            </p:extLst>
          </p:nvPr>
        </p:nvGraphicFramePr>
        <p:xfrm>
          <a:off x="9801225" y="285750"/>
          <a:ext cx="1962149" cy="6286500"/>
        </p:xfrm>
        <a:graphic>
          <a:graphicData uri="http://schemas.openxmlformats.org/drawingml/2006/table">
            <a:tbl>
              <a:tblPr/>
              <a:tblGrid>
                <a:gridCol w="1962149">
                  <a:extLst>
                    <a:ext uri="{9D8B030D-6E8A-4147-A177-3AD203B41FA5}">
                      <a16:colId xmlns:a16="http://schemas.microsoft.com/office/drawing/2014/main" val="436636928"/>
                    </a:ext>
                  </a:extLst>
                </a:gridCol>
              </a:tblGrid>
              <a:tr h="628650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Развивать фонематический слух и умение выделять звуки из слов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599980"/>
                  </a:ext>
                </a:extLst>
              </a:tr>
            </a:tbl>
          </a:graphicData>
        </a:graphic>
      </p:graphicFrame>
      <p:pic>
        <p:nvPicPr>
          <p:cNvPr id="1028" name="Picture 4" descr="Снеговика с метлой и зеленым ведром на главном изолированном объекта на  белом фоне мультика иллюстрации вектора Иллюстрация вектора - иллюстрации  насчитывающей смешно, чертеж: 188719041">
            <a:extLst>
              <a:ext uri="{FF2B5EF4-FFF2-40B4-BE49-F238E27FC236}">
                <a16:creationId xmlns:a16="http://schemas.microsoft.com/office/drawing/2014/main" id="{CFE14C90-5712-7A39-93D1-F1E9ABD97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1" b="6260"/>
          <a:stretch/>
        </p:blipFill>
        <p:spPr bwMode="auto">
          <a:xfrm>
            <a:off x="7165179" y="3544705"/>
            <a:ext cx="2060610" cy="211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7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.pics/pics/uploads/posts/2022-08/1660869057_25-kartinkin-net-p-sderzhannii-fon-dlya-prezentatsii-krasivo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18690"/>
              </p:ext>
            </p:extLst>
          </p:nvPr>
        </p:nvGraphicFramePr>
        <p:xfrm>
          <a:off x="187377" y="194195"/>
          <a:ext cx="11817245" cy="58887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11443">
                  <a:extLst>
                    <a:ext uri="{9D8B030D-6E8A-4147-A177-3AD203B41FA5}">
                      <a16:colId xmlns:a16="http://schemas.microsoft.com/office/drawing/2014/main" val="3212338060"/>
                    </a:ext>
                  </a:extLst>
                </a:gridCol>
                <a:gridCol w="1374900">
                  <a:extLst>
                    <a:ext uri="{9D8B030D-6E8A-4147-A177-3AD203B41FA5}">
                      <a16:colId xmlns:a16="http://schemas.microsoft.com/office/drawing/2014/main" val="4205252788"/>
                    </a:ext>
                  </a:extLst>
                </a:gridCol>
                <a:gridCol w="857465">
                  <a:extLst>
                    <a:ext uri="{9D8B030D-6E8A-4147-A177-3AD203B41FA5}">
                      <a16:colId xmlns:a16="http://schemas.microsoft.com/office/drawing/2014/main" val="261602661"/>
                    </a:ext>
                  </a:extLst>
                </a:gridCol>
                <a:gridCol w="6700647">
                  <a:extLst>
                    <a:ext uri="{9D8B030D-6E8A-4147-A177-3AD203B41FA5}">
                      <a16:colId xmlns:a16="http://schemas.microsoft.com/office/drawing/2014/main" val="1846517745"/>
                    </a:ext>
                  </a:extLst>
                </a:gridCol>
                <a:gridCol w="1272790">
                  <a:extLst>
                    <a:ext uri="{9D8B030D-6E8A-4147-A177-3AD203B41FA5}">
                      <a16:colId xmlns:a16="http://schemas.microsoft.com/office/drawing/2014/main" val="3533625423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66975" algn="l"/>
                          <a:tab pos="3510280" algn="ctr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Отгадывание загадок и выделение звуков из слов</a:t>
                      </a:r>
                    </a:p>
                  </a:txBody>
                  <a:tcPr marL="18447" marR="18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Отгадывают загадки, вывешивают буквы на доску</a:t>
                      </a:r>
                    </a:p>
                  </a:txBody>
                  <a:tcPr marL="18447" marR="18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Загадывает загадки </a:t>
                      </a:r>
                    </a:p>
                  </a:txBody>
                  <a:tcPr marL="18447" marR="18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Снеговик передал вам загадки. В словах-отгадках вы будете выделять звуки и выбирать соответствующую букву, а затем крепить её на доске.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неба он летит зимой,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ходи теперь босой,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 каждый человек,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всегда холодный (снег).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Назовите первый звук в слове снег.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же дела зимой для лопат!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 отдыхать не даёт …(снегопад)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Назовите второй звук в этом слове.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Этот ком, как белый дом,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над ним поменьше ком.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Сверху маленький комочек,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Глазки, носик и платочек,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вьюге, к холоду привык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Закалённый …(снеговик).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Назовите третью букву в этом слове.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Зимой забава есть одна.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ней меткость, ловкость всем нужна.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как «снаряды» называешь,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лепишь, и в друзей бросаешь? (снежки)</a:t>
                      </a:r>
                    </a:p>
                  </a:txBody>
                  <a:tcPr marL="18447" marR="18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умение определять звуки в разных позициях  </a:t>
                      </a:r>
                    </a:p>
                  </a:txBody>
                  <a:tcPr marL="18447" marR="18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332732"/>
                  </a:ext>
                </a:extLst>
              </a:tr>
            </a:tbl>
          </a:graphicData>
        </a:graphic>
      </p:graphicFrame>
      <p:pic>
        <p:nvPicPr>
          <p:cNvPr id="1030" name="Picture 6" descr="Фото Снег | Freepik">
            <a:extLst>
              <a:ext uri="{FF2B5EF4-FFF2-40B4-BE49-F238E27FC236}">
                <a16:creationId xmlns:a16="http://schemas.microsoft.com/office/drawing/2014/main" id="{0707E08D-2A0B-9109-039E-BB4C72B41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1"/>
          <a:stretch/>
        </p:blipFill>
        <p:spPr bwMode="auto">
          <a:xfrm>
            <a:off x="7396993" y="2038448"/>
            <a:ext cx="1199180" cy="73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B854F9-F09C-A8BB-E0BA-59F89D618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306" y="980928"/>
            <a:ext cx="1229694" cy="735767"/>
          </a:xfrm>
          <a:prstGeom prst="rect">
            <a:avLst/>
          </a:prstGeom>
        </p:spPr>
      </p:pic>
      <p:pic>
        <p:nvPicPr>
          <p:cNvPr id="3" name="Picture 4" descr="Снеговика с метлой и зеленым ведром на главном изолированном объекта на  белом фоне мультика иллюстрации вектора Иллюстрация вектора - иллюстрации  насчитывающей смешно, чертеж: 188719041">
            <a:extLst>
              <a:ext uri="{FF2B5EF4-FFF2-40B4-BE49-F238E27FC236}">
                <a16:creationId xmlns:a16="http://schemas.microsoft.com/office/drawing/2014/main" id="{988A4755-D5EB-43AD-D588-15C49D022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1" b="6260"/>
          <a:stretch/>
        </p:blipFill>
        <p:spPr bwMode="auto">
          <a:xfrm>
            <a:off x="6684330" y="3204254"/>
            <a:ext cx="1082855" cy="11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,993 снежки стоковые фото – бесплатные и стоковые фото RF от Dreamstime">
            <a:extLst>
              <a:ext uri="{FF2B5EF4-FFF2-40B4-BE49-F238E27FC236}">
                <a16:creationId xmlns:a16="http://schemas.microsoft.com/office/drawing/2014/main" id="{399D7D1C-07A7-41A0-0C8A-64A3354E3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85" y="4775901"/>
            <a:ext cx="1244268" cy="8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75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1206</Words>
  <Application>Microsoft Office PowerPoint</Application>
  <PresentationFormat>Широкоэкранный</PresentationFormat>
  <Paragraphs>203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</dc:creator>
  <cp:lastModifiedBy>GAME</cp:lastModifiedBy>
  <cp:revision>16</cp:revision>
  <dcterms:created xsi:type="dcterms:W3CDTF">2025-01-08T18:24:03Z</dcterms:created>
  <dcterms:modified xsi:type="dcterms:W3CDTF">2025-01-10T19:29:01Z</dcterms:modified>
</cp:coreProperties>
</file>